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4"/>
  </p:notesMasterIdLst>
  <p:sldIdLst>
    <p:sldId id="257" r:id="rId3"/>
    <p:sldId id="268" r:id="rId4"/>
    <p:sldId id="264" r:id="rId5"/>
    <p:sldId id="265" r:id="rId6"/>
    <p:sldId id="269" r:id="rId7"/>
    <p:sldId id="271" r:id="rId8"/>
    <p:sldId id="273" r:id="rId9"/>
    <p:sldId id="274" r:id="rId10"/>
    <p:sldId id="270" r:id="rId11"/>
    <p:sldId id="275" r:id="rId12"/>
    <p:sldId id="26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6;&#1077;&#1083;&#1072;&#1083;&#1072;%20&#1042;&#1080;&#1082;&#1072;\&#1044;&#1072;&#1085;&#1085;&#1099;&#1077;%20&#1076;&#1083;&#1103;%20&#1075;&#1088;&#1072;&#1092;&#1080;&#1082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6;&#1077;&#1083;&#1072;&#1083;&#1072;%20&#1042;&#1080;&#1082;&#1072;\&#1044;&#1072;&#1085;&#1085;&#1099;&#1077;%20&#1076;&#1083;&#1103;%20&#1075;&#1088;&#1072;&#1092;&#1080;&#1082;&#1086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6;&#1077;&#1083;&#1072;&#1083;&#1072;%20&#1042;&#1080;&#1082;&#1072;\&#1044;&#1072;&#1085;&#1085;&#1099;&#1077;%20&#1076;&#1083;&#1103;%20&#1075;&#1088;&#1072;&#1092;&#1080;&#1082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7;&#1058;&#1040;&#1058;&#1048;&#1057;&#1058;&#1048;&#1050;&#1040;%20&#1056;&#1054;&#1057;&#1057;&#1048;&#1048;\&#1044;&#1086;&#1075;&#1086;&#1074;&#1086;&#1088;&#1072;\!!!%20&#1056;&#1054;&#1057;&#1057;&#1058;&#1040;&#1058;%20!!!\2017_2018_&#1048;&#1056;&#1056;_&#1080;&#1090;&#1086;&#1075;&#1086;&#1074;%20&#1042;&#1057;&#1061;&#1055;\&#1055;&#1088;&#1077;&#1079;&#1077;&#1085;&#1090;&#1072;&#1094;&#1080;&#1080;\03_10_2017_&#1056;&#1048;&#1040;_&#1053;&#1086;&#1074;&#1086;&#1089;&#1090;&#1080;_&#1051;&#1072;&#1081;&#1082;&#1072;&#1084;_&#1087;&#1088;&#1077;&#1076;&#1074;%20&#1080;&#1090;&#1086;&#1075;&#1080;\&#1043;&#1088;&#1072;&#1092;&#1080;&#1082;&#1080;%20&#1074;%20&#1087;&#1088;&#1077;&#1079;&#1077;&#1085;&#1090;&#1072;&#1094;&#1080;&#1102;_&#1042;&#1080;&#1082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7;&#1058;&#1040;&#1058;&#1048;&#1057;&#1058;&#1048;&#1050;&#1040;%20&#1056;&#1054;&#1057;&#1057;&#1048;&#1048;\&#1044;&#1086;&#1075;&#1086;&#1074;&#1086;&#1088;&#1072;\!!!%20&#1056;&#1054;&#1057;&#1057;&#1058;&#1040;&#1058;%20!!!\2017_2018_&#1048;&#1056;&#1056;_&#1080;&#1090;&#1086;&#1075;&#1086;&#1074;%20&#1042;&#1057;&#1061;&#1055;\&#1055;&#1088;&#1077;&#1079;&#1077;&#1085;&#1090;&#1072;&#1094;&#1080;&#1080;\03_10_2017_&#1056;&#1048;&#1040;_&#1053;&#1086;&#1074;&#1086;&#1089;&#1090;&#1080;_&#1051;&#1072;&#1081;&#1082;&#1072;&#1084;_&#1087;&#1088;&#1077;&#1076;&#1074;%20&#1080;&#1090;&#1086;&#1075;&#1080;\&#1043;&#1088;&#1072;&#1092;&#1080;&#1082;&#1080;%20&#1074;%20&#1087;&#1088;&#1077;&#1079;&#1077;&#1085;&#1090;&#1072;&#1094;&#1080;&#1102;_&#1042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/>
      <c:barChart>
        <c:barDir val="col"/>
        <c:grouping val="clustered"/>
        <c:ser>
          <c:idx val="0"/>
          <c:order val="0"/>
          <c:spPr>
            <a:ln>
              <a:noFill/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26-490E-B1C5-4513C02B1D7E}"/>
              </c:ext>
            </c:extLst>
          </c:dPt>
          <c:dPt>
            <c:idx val="1"/>
            <c:spPr>
              <a:solidFill>
                <a:srgbClr val="0080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26-490E-B1C5-4513C02B1D7E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26-490E-B1C5-4513C02B1D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'10'!$E$7:$E$9</c:f>
              <c:numCache>
                <c:formatCode>0</c:formatCode>
                <c:ptCount val="3"/>
                <c:pt idx="0">
                  <c:v>6929</c:v>
                </c:pt>
                <c:pt idx="1">
                  <c:v>2234</c:v>
                </c:pt>
                <c:pt idx="2">
                  <c:v>1389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926-490E-B1C5-4513C02B1D7E}"/>
            </c:ext>
          </c:extLst>
        </c:ser>
        <c:ser>
          <c:idx val="1"/>
          <c:order val="1"/>
          <c:spPr>
            <a:ln>
              <a:noFill/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926-490E-B1C5-4513C02B1D7E}"/>
              </c:ext>
            </c:extLst>
          </c:dPt>
          <c:dPt>
            <c:idx val="1"/>
            <c:spPr>
              <a:solidFill>
                <a:srgbClr val="0080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926-490E-B1C5-4513C02B1D7E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B926-490E-B1C5-4513C02B1D7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b="1"/>
                      <a:t>8083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26-490E-B1C5-4513C02B1D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'10'!$F$7:$F$9</c:f>
              <c:numCache>
                <c:formatCode>0</c:formatCode>
                <c:ptCount val="3"/>
                <c:pt idx="0">
                  <c:v>8081.7798963357081</c:v>
                </c:pt>
                <c:pt idx="1">
                  <c:v>2497.7242945839557</c:v>
                </c:pt>
                <c:pt idx="2">
                  <c:v>1798.0927213260159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B926-490E-B1C5-4513C02B1D7E}"/>
            </c:ext>
          </c:extLst>
        </c:ser>
        <c:dLbls>
          <c:showVal val="1"/>
        </c:dLbls>
        <c:overlap val="-25"/>
        <c:axId val="78298112"/>
        <c:axId val="79700736"/>
      </c:barChart>
      <c:catAx>
        <c:axId val="78298112"/>
        <c:scaling>
          <c:orientation val="minMax"/>
        </c:scaling>
        <c:axPos val="b"/>
        <c:numFmt formatCode="\О\с\н\о\в\н\о\й" sourceLinked="1"/>
        <c:majorTickMark val="none"/>
        <c:tickLblPos val="none"/>
        <c:crossAx val="79700736"/>
        <c:crosses val="autoZero"/>
        <c:auto val="1"/>
        <c:lblAlgn val="ctr"/>
        <c:lblOffset val="100"/>
        <c:tickLblSkip val="1"/>
      </c:catAx>
      <c:valAx>
        <c:axId val="79700736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7829811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/>
      <c:barChart>
        <c:barDir val="col"/>
        <c:grouping val="clustered"/>
        <c:ser>
          <c:idx val="0"/>
          <c:order val="0"/>
          <c:spPr>
            <a:ln>
              <a:noFill/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5B-42DD-9E6E-11C73472AD3F}"/>
              </c:ext>
            </c:extLst>
          </c:dPt>
          <c:dPt>
            <c:idx val="1"/>
            <c:spPr>
              <a:solidFill>
                <a:srgbClr val="0080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5B-42DD-9E6E-11C73472AD3F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5B-42DD-9E6E-11C73472AD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'10'!$E$20:$E$22</c:f>
              <c:numCache>
                <c:formatCode>0</c:formatCode>
                <c:ptCount val="3"/>
                <c:pt idx="0">
                  <c:v>103</c:v>
                </c:pt>
                <c:pt idx="1">
                  <c:v>84.7</c:v>
                </c:pt>
                <c:pt idx="2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25B-42DD-9E6E-11C73472AD3F}"/>
            </c:ext>
          </c:extLst>
        </c:ser>
        <c:ser>
          <c:idx val="1"/>
          <c:order val="1"/>
          <c:spPr>
            <a:ln>
              <a:noFill/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25B-42DD-9E6E-11C73472AD3F}"/>
              </c:ext>
            </c:extLst>
          </c:dPt>
          <c:dPt>
            <c:idx val="1"/>
            <c:spPr>
              <a:solidFill>
                <a:srgbClr val="0080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25B-42DD-9E6E-11C73472AD3F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B25B-42DD-9E6E-11C73472AD3F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800" b="1"/>
                      <a:t>226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5B-42DD-9E6E-11C73472AD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'10'!$F$20:$F$22</c:f>
              <c:numCache>
                <c:formatCode>0</c:formatCode>
                <c:ptCount val="3"/>
                <c:pt idx="0">
                  <c:v>247.83203616284723</c:v>
                </c:pt>
                <c:pt idx="1">
                  <c:v>227</c:v>
                </c:pt>
                <c:pt idx="2">
                  <c:v>153.62029410923239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B25B-42DD-9E6E-11C73472AD3F}"/>
            </c:ext>
          </c:extLst>
        </c:ser>
        <c:dLbls>
          <c:showVal val="1"/>
        </c:dLbls>
        <c:overlap val="-25"/>
        <c:axId val="80020608"/>
        <c:axId val="80022144"/>
      </c:barChart>
      <c:catAx>
        <c:axId val="80020608"/>
        <c:scaling>
          <c:orientation val="minMax"/>
        </c:scaling>
        <c:axPos val="b"/>
        <c:numFmt formatCode="\О\с\н\о\в\н\о\й" sourceLinked="1"/>
        <c:majorTickMark val="none"/>
        <c:tickLblPos val="none"/>
        <c:crossAx val="80022144"/>
        <c:crosses val="autoZero"/>
        <c:auto val="1"/>
        <c:lblAlgn val="ctr"/>
        <c:lblOffset val="100"/>
        <c:tickLblSkip val="1"/>
      </c:catAx>
      <c:valAx>
        <c:axId val="80022144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002060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/>
      <c:barChart>
        <c:barDir val="col"/>
        <c:grouping val="clustered"/>
        <c:ser>
          <c:idx val="0"/>
          <c:order val="0"/>
          <c:spPr>
            <a:ln>
              <a:noFill/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76-44B9-A2AE-E5C8637D3829}"/>
              </c:ext>
            </c:extLst>
          </c:dPt>
          <c:dPt>
            <c:idx val="1"/>
            <c:spPr>
              <a:solidFill>
                <a:srgbClr val="0080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76-44B9-A2AE-E5C8637D3829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776-44B9-A2AE-E5C8637D382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0,51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6-44B9-A2AE-E5C8637D382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0,47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76-44B9-A2AE-E5C8637D382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0,15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76-44B9-A2AE-E5C8637D38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'10'!$E$33:$E$35</c:f>
              <c:numCache>
                <c:formatCode>\О\с\н\о\в\н\о\й</c:formatCode>
                <c:ptCount val="3"/>
                <c:pt idx="0">
                  <c:v>0.51</c:v>
                </c:pt>
                <c:pt idx="1">
                  <c:v>0.47000000000000008</c:v>
                </c:pt>
                <c:pt idx="2">
                  <c:v>0.15000000000000024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76-44B9-A2AE-E5C8637D3829}"/>
            </c:ext>
          </c:extLst>
        </c:ser>
        <c:ser>
          <c:idx val="1"/>
          <c:order val="1"/>
          <c:spPr>
            <a:ln>
              <a:noFill/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776-44B9-A2AE-E5C8637D3829}"/>
              </c:ext>
            </c:extLst>
          </c:dPt>
          <c:dPt>
            <c:idx val="1"/>
            <c:spPr>
              <a:solidFill>
                <a:srgbClr val="0080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F776-44B9-A2AE-E5C8637D3829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776-44B9-A2AE-E5C8637D382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0,69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76-44B9-A2AE-E5C8637D382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0,64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776-44B9-A2AE-E5C8637D382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0,14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776-44B9-A2AE-E5C8637D38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'10'!$F$33:$F$35</c:f>
              <c:numCache>
                <c:formatCode>\О\с\н\о\в\н\о\й</c:formatCode>
                <c:ptCount val="3"/>
                <c:pt idx="0">
                  <c:v>0.69000000000000061</c:v>
                </c:pt>
                <c:pt idx="1">
                  <c:v>0.64000000000000656</c:v>
                </c:pt>
                <c:pt idx="2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776-44B9-A2AE-E5C8637D3829}"/>
            </c:ext>
          </c:extLst>
        </c:ser>
        <c:dLbls>
          <c:showVal val="1"/>
        </c:dLbls>
        <c:overlap val="-25"/>
        <c:axId val="80101376"/>
        <c:axId val="80102912"/>
      </c:barChart>
      <c:catAx>
        <c:axId val="80101376"/>
        <c:scaling>
          <c:orientation val="minMax"/>
        </c:scaling>
        <c:axPos val="b"/>
        <c:numFmt formatCode="\О\с\н\о\в\н\о\й" sourceLinked="1"/>
        <c:majorTickMark val="none"/>
        <c:tickLblPos val="none"/>
        <c:crossAx val="80102912"/>
        <c:crosses val="autoZero"/>
        <c:auto val="1"/>
        <c:lblAlgn val="ctr"/>
        <c:lblOffset val="100"/>
        <c:tickLblSkip val="1"/>
      </c:catAx>
      <c:valAx>
        <c:axId val="80102912"/>
        <c:scaling>
          <c:orientation val="minMax"/>
        </c:scaling>
        <c:delete val="1"/>
        <c:axPos val="l"/>
        <c:numFmt formatCode="\О\с\н\о\в\н\о\й" sourceLinked="1"/>
        <c:majorTickMark val="none"/>
        <c:tickLblPos val="none"/>
        <c:crossAx val="8010137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effectLst/>
          </c:spPr>
          <c:dPt>
            <c:idx val="0"/>
            <c:spPr>
              <a:solidFill>
                <a:srgbClr val="4BACC6">
                  <a:lumMod val="60000"/>
                  <a:lumOff val="40000"/>
                </a:srgbClr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27-4BF8-9DAB-D8350A05EA76}"/>
              </c:ext>
            </c:extLst>
          </c:dPt>
          <c:dPt>
            <c:idx val="1"/>
            <c:spPr>
              <a:solidFill>
                <a:srgbClr val="4BACC6">
                  <a:lumMod val="60000"/>
                  <a:lumOff val="40000"/>
                </a:srgbClr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127-4BF8-9DAB-D8350A05EA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Лист4!$J$6:$J$7</c:f>
              <c:numCache>
                <c:formatCode>0</c:formatCode>
                <c:ptCount val="2"/>
                <c:pt idx="0">
                  <c:v>2.2000000000000002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127-4BF8-9DAB-D8350A05EA76}"/>
            </c:ext>
          </c:extLst>
        </c:ser>
        <c:ser>
          <c:idx val="1"/>
          <c:order val="1"/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Лист4!$K$6:$K$7</c:f>
              <c:numCache>
                <c:formatCode>0</c:formatCode>
                <c:ptCount val="2"/>
                <c:pt idx="0">
                  <c:v>15.2</c:v>
                </c:pt>
                <c:pt idx="1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127-4BF8-9DAB-D8350A05EA76}"/>
            </c:ext>
          </c:extLst>
        </c:ser>
        <c:ser>
          <c:idx val="2"/>
          <c:order val="2"/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Лист4!$L$6:$L$7</c:f>
              <c:numCache>
                <c:formatCode>0</c:formatCode>
                <c:ptCount val="2"/>
                <c:pt idx="0">
                  <c:v>39.5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127-4BF8-9DAB-D8350A05EA76}"/>
            </c:ext>
          </c:extLst>
        </c:ser>
        <c:ser>
          <c:idx val="3"/>
          <c:order val="3"/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Лист4!$M$6:$M$7</c:f>
              <c:numCache>
                <c:formatCode>0</c:formatCode>
                <c:ptCount val="2"/>
                <c:pt idx="0">
                  <c:v>43.2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127-4BF8-9DAB-D8350A05EA76}"/>
            </c:ext>
          </c:extLst>
        </c:ser>
        <c:dLbls/>
        <c:gapWidth val="10"/>
        <c:overlap val="100"/>
        <c:axId val="81928576"/>
        <c:axId val="81930112"/>
      </c:barChart>
      <c:catAx>
        <c:axId val="81928576"/>
        <c:scaling>
          <c:orientation val="minMax"/>
        </c:scaling>
        <c:delete val="1"/>
        <c:axPos val="b"/>
        <c:tickLblPos val="none"/>
        <c:crossAx val="81930112"/>
        <c:crosses val="autoZero"/>
        <c:auto val="1"/>
        <c:lblAlgn val="ctr"/>
        <c:lblOffset val="100"/>
      </c:catAx>
      <c:valAx>
        <c:axId val="81930112"/>
        <c:scaling>
          <c:orientation val="minMax"/>
        </c:scaling>
        <c:delete val="1"/>
        <c:axPos val="l"/>
        <c:numFmt formatCode="0%" sourceLinked="1"/>
        <c:tickLblPos val="none"/>
        <c:crossAx val="81928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spPr>
            <a:solidFill>
              <a:srgbClr val="4BACC6">
                <a:lumMod val="60000"/>
                <a:lumOff val="4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Лист4!$J$9:$J$10</c:f>
              <c:numCache>
                <c:formatCode>0</c:formatCode>
                <c:ptCount val="2"/>
                <c:pt idx="0">
                  <c:v>4.9000000000000004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AD-481E-85F8-9F2C0084324C}"/>
            </c:ext>
          </c:extLst>
        </c:ser>
        <c:ser>
          <c:idx val="1"/>
          <c:order val="1"/>
          <c:spPr>
            <a:solidFill>
              <a:srgbClr val="8064A2">
                <a:lumMod val="60000"/>
                <a:lumOff val="4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Лист4!$K$9:$K$10</c:f>
              <c:numCache>
                <c:formatCode>0</c:formatCode>
                <c:ptCount val="2"/>
                <c:pt idx="0">
                  <c:v>19.399999999999999</c:v>
                </c:pt>
                <c:pt idx="1">
                  <c:v>40.300000000000004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AD-481E-85F8-9F2C0084324C}"/>
            </c:ext>
          </c:extLst>
        </c:ser>
        <c:ser>
          <c:idx val="2"/>
          <c:order val="2"/>
          <c:spPr>
            <a:solidFill>
              <a:srgbClr val="C0504D">
                <a:lumMod val="60000"/>
                <a:lumOff val="4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Лист4!$L$9:$L$10</c:f>
              <c:numCache>
                <c:formatCode>0</c:formatCode>
                <c:ptCount val="2"/>
                <c:pt idx="0">
                  <c:v>39.200000000000003</c:v>
                </c:pt>
                <c:pt idx="1">
                  <c:v>22.4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AD-481E-85F8-9F2C0084324C}"/>
            </c:ext>
          </c:extLst>
        </c:ser>
        <c:ser>
          <c:idx val="3"/>
          <c:order val="3"/>
          <c:spPr>
            <a:solidFill>
              <a:srgbClr val="9BBB59">
                <a:lumMod val="60000"/>
                <a:lumOff val="4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Лист4!$M$9:$M$10</c:f>
              <c:numCache>
                <c:formatCode>0</c:formatCode>
                <c:ptCount val="2"/>
                <c:pt idx="0">
                  <c:v>36.5</c:v>
                </c:pt>
                <c:pt idx="1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AD-481E-85F8-9F2C0084324C}"/>
            </c:ext>
          </c:extLst>
        </c:ser>
        <c:dLbls/>
        <c:gapWidth val="10"/>
        <c:overlap val="100"/>
        <c:axId val="81975936"/>
        <c:axId val="86180224"/>
      </c:barChart>
      <c:catAx>
        <c:axId val="81975936"/>
        <c:scaling>
          <c:orientation val="minMax"/>
        </c:scaling>
        <c:delete val="1"/>
        <c:axPos val="b"/>
        <c:tickLblPos val="none"/>
        <c:crossAx val="86180224"/>
        <c:crosses val="autoZero"/>
        <c:auto val="1"/>
        <c:lblAlgn val="ctr"/>
        <c:lblOffset val="100"/>
      </c:catAx>
      <c:valAx>
        <c:axId val="86180224"/>
        <c:scaling>
          <c:orientation val="minMax"/>
        </c:scaling>
        <c:delete val="1"/>
        <c:axPos val="l"/>
        <c:numFmt formatCode="0%" sourceLinked="1"/>
        <c:tickLblPos val="none"/>
        <c:crossAx val="81975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0B83C-8038-4EE0-B79B-D723E52BD480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A5C97-54FB-4D81-AB85-FF8C65EDC6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98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2B214C-D9DD-4364-B09C-CC5EEA89F6E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67ED80-7047-4092-8ED1-6AE3A21673A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11.07.2018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80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3F6F7443-2B05-483C-8BAD-90BEE88AD6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6063" y="806450"/>
            <a:ext cx="7104063" cy="3997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E7185E6B-621C-4F61-A8A9-1FA7DEACA4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58813" y="5070475"/>
            <a:ext cx="5292725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182" tIns="43593" rIns="87182" bIns="435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6214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AF5AF5-DCA8-40FF-8D9D-521652FD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6EA9-A52D-49FF-97BC-9784570E7475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2B9806-4F1B-41E6-9D8B-37FA7589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D7402D-4EFC-4453-93B6-9D35AEAA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B3BD-3412-4C9B-8212-19BD7E8E83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7167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5FADC3-637E-4FCD-B1E8-0EE32C14D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DB1E-9A5C-4123-9E35-C6B38D28B9AB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8E0FD3-6B3F-4D17-A6F3-00C40081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E46560-6E2E-4685-BC4E-71F6738A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26EE-938A-4E0D-908E-BF184EC4B3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4273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52ABDF-771A-4268-AB26-CC2174B1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20A5-8D89-4ED7-A3BE-903D1D8512B5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7CFAD2-BE37-4D99-A25E-B92B7B47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856F33-E84E-44A4-B6C8-005F1F21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30893-B9D4-4E1E-9CDF-D0EAD6F2E2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90030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88B8E7-4BFB-4EAA-851B-3154CCA9E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C2FA8E1-47C6-4884-9169-E52A9D748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C884D7-2529-4F94-BFD0-1CD78A06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77FF41-1E12-4D04-ACFC-66351BBA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461B8E-B648-4900-AB2D-F90F0E6C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08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736F17-3AA3-49D3-866A-17C16EF2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AC0631-9F8C-4A20-94A8-5CA0F95DB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EEB8E6-7610-467A-8504-145F71C4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892218-938D-468F-AE65-08B68DB65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F7536F-7598-47BA-A82B-17C5E34D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414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A711AA-9DB5-4B6D-836D-F61F3FACB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828AB7-FBE5-4C6E-9F9F-31E6276C9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F54BE7-98B8-49F8-B949-BEFB5C66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2EAA6D-E876-48B0-BDBB-79CAD8A6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98EA91-B1A6-4661-8922-8DD7A3D9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39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CA2A2C-1D59-4BE4-A676-217023C7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3F4120-AA6D-4E7A-862F-04731DAD3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828E020-D297-4FF1-B1E6-6228D732C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FF728DA-17E8-4B53-8853-31BD7A49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97358E-05C3-4EB5-8344-490044B6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E56C54-8972-4E9D-9712-B76609CB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482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54C751-B004-4E61-ACD6-D93479D9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5086870-5D04-4AE5-B2CE-92C96F6A9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8570AC-F70C-4997-9CBE-2F4EC4B35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4958E17-E0F7-4481-A3C5-F5DF742F5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4A163B4-537F-41C3-BA97-3BC1E1392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C4E0785-D72C-4F92-869E-B531064E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61C0B41-4A68-47ED-986C-D72FA12F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91587DB-D409-4315-956A-0585760B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101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B3B0FD-5C47-4AF7-8A88-9BD3A88C8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B7B137F-F95D-40FF-87E8-EB185310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0EDCF56-0111-411F-9DFB-620FAA2B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4AA345-6EDD-45FD-85DD-3DD114FF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002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223989B-3B50-4094-A80C-B8778A40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646DD41-C1B3-41E2-82F3-1A762407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6F7834-1E5E-4475-8D07-A68671F3B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694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14CF04-444E-45AA-968B-19F570661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B93079-8AB5-4502-BE85-B9DAFDD10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113D454-516F-42E7-8E50-08F79884A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27C2F77-7FF6-41EC-840F-EA2A9964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A8AAF90-1543-40C3-89FF-6D0364C3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DFC03B-D757-4A55-A3E8-02EF7A7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75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33A346-7CC2-42D3-AC5B-C2520389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05878-8275-41D1-833C-3A4745BA750A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ED092D-0B34-4549-8CE7-B7188A15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75F1BD-826E-4786-A3A0-D14C4C9C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1F3E0-462F-4992-B6CD-D39359D6E3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07688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949223-7920-46A2-9B0F-A1E473D3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88E8628-B292-4B3E-B04A-996A65A16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7762A8B-77ED-45D6-BFE7-E5EDCE388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3B41B6A-176C-4CAA-9CC7-96BE77D9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12AD8C9-C469-40A7-83BF-7EC5468C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302D114-C3D7-445D-B258-4A34D312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9747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1A4E45-40AB-4010-9422-06F3F512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70F1DE9-8611-4A4B-B922-923FB62EF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50BE4D-7FD3-416A-B182-35C561A27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C5A538-210E-4AFB-946C-2006B142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85A6BC7-C869-4836-A21F-4C7EC45A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683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F773C20-B07B-4C86-865E-2A5B6CADB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4E39CB-A806-49E6-8F73-0DC3AB6C1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E19B13B-1205-43B7-9E2F-D50B5831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6BB5-52F3-4846-96FE-254D3B34A5C6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A2B38B-1561-414D-B884-89DD4630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13F113-FBAF-45A4-A1D0-F4065A0E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57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>
            <a:extLst>
              <a:ext uri="{FF2B5EF4-FFF2-40B4-BE49-F238E27FC236}">
                <a16:creationId xmlns:a16="http://schemas.microsoft.com/office/drawing/2014/main" xmlns="" id="{D731614E-5BAE-4CF5-83B7-BCADDE224A13}"/>
              </a:ext>
            </a:extLst>
          </p:cNvPr>
          <p:cNvSpPr/>
          <p:nvPr/>
        </p:nvSpPr>
        <p:spPr>
          <a:xfrm>
            <a:off x="5994400" y="3924300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xmlns="" id="{4ECA06B6-F063-41C3-8C29-AE5EE0BD1333}"/>
              </a:ext>
            </a:extLst>
          </p:cNvPr>
          <p:cNvSpPr/>
          <p:nvPr/>
        </p:nvSpPr>
        <p:spPr>
          <a:xfrm>
            <a:off x="6261100" y="3924300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xmlns="" id="{EC4C581B-9D24-4E8E-B101-40B7524D8796}"/>
              </a:ext>
            </a:extLst>
          </p:cNvPr>
          <p:cNvSpPr/>
          <p:nvPr/>
        </p:nvSpPr>
        <p:spPr>
          <a:xfrm>
            <a:off x="5729818" y="3924300"/>
            <a:ext cx="11218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0850A493-40E9-420D-AFE7-559F146C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B1C6-8ECD-4474-B614-6FC826E97815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FFAF2F6-DA49-4484-BFC0-08D9E6B1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DB2F602F-6863-4D2A-80C7-A0AB4781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F08A-CBCE-46AA-A7A1-BDAFD5936D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0328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322CF9A-25FD-420E-B056-A1A14BD7781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3D2D6-DF89-4EFF-BDE6-89E0AC22A22E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93DFFDC-6DA1-4ADA-8E8B-A98475DE46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FAEA18E-A001-4A98-B928-9B4486DC3B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64A7-DC72-4BFD-AF02-3979BECF7F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7042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E0EA69E-F1FD-4B42-A7DD-3D3DBF9EC59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6CDB-53EC-412F-863C-335081381C47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0D8EC80-D9DC-4B46-8FE6-8063C841E01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E5BE2D3-2554-4002-8B80-3FC194D708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7816-D670-4600-90E4-D99C7ED48C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2797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F18C53C-E6CE-4130-9CBD-97DF21D34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450B-595E-424C-94E2-E7DB5DD2E35C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E6C8F1F-BA80-4745-AE84-13C927C3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B5E5D7B-67BD-4F88-9B96-107510EF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EC6B7-C8D9-4459-AAD9-218327E18C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1752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8CA7C2B-3461-4268-8CBD-EA6DDF07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41AE-F25B-4C56-A400-16093704DE9A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189526E-BDF0-48D6-BA33-E0624BC0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DAA88E3-5592-44EA-A944-61E9C8F2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6012-FF1C-4A5F-B343-05B63B10D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01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19776A1-B74A-4025-A14A-47668D63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CFED-61B3-493A-8ED6-A09111EF3008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83A8A0B-3779-4857-A30B-46A142BC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E5D6045-D397-4264-BA06-721E1808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0B40-E6A1-418A-A2D6-BD951E6EBD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817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D93AC33-FCDD-42FE-8521-69352106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E3AA-1E0C-4897-9EF7-F340F5ABFD98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7B42757-858A-4279-BEEE-E09D3E7E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6517BAF-B2B8-4F03-B4DD-64B9BD8B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8985-0B2D-41B9-B658-A139CD8A7D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448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3A21B5F-01AE-4697-90EC-2A78C5FB0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0F4365A2-6550-4546-B82C-766E1A7977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79E891-FFEC-47FF-98F8-322FA2E3F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83601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hangingPunct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6A49FA82-B8CC-4006-8DB8-4392C6C7A7B1}" type="datetime1">
              <a:rPr lang="ru-RU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2CC638-ECB4-40AB-838D-7BB4C676F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8418" y="6356351"/>
            <a:ext cx="3797300" cy="365125"/>
          </a:xfrm>
          <a:prstGeom prst="rect">
            <a:avLst/>
          </a:prstGeom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798C6E-47E0-4B12-B729-B3FEAF717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901" y="6356351"/>
            <a:ext cx="749300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06C7169-864E-4BA8-BA9C-4F832E08FE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3CC8B751-CD15-4372-9386-623A9971CE37}"/>
              </a:ext>
            </a:extLst>
          </p:cNvPr>
          <p:cNvSpPr/>
          <p:nvPr/>
        </p:nvSpPr>
        <p:spPr>
          <a:xfrm>
            <a:off x="11277600" y="6499225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E6CF7572-6A12-46E8-8545-3E57412D89CB}"/>
              </a:ext>
            </a:extLst>
          </p:cNvPr>
          <p:cNvSpPr/>
          <p:nvPr/>
        </p:nvSpPr>
        <p:spPr>
          <a:xfrm>
            <a:off x="759885" y="6499225"/>
            <a:ext cx="11218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4824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17B3BF-3092-4BC3-9F97-2A20D1EE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774F09E-F791-4C7D-A4C1-4AA33D2EB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97FFAD-A940-48CE-A9CC-EBAF8EC0E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49FA82-B8CC-4006-8DB8-4392C6C7A7B1}" type="datetime1">
              <a:rPr lang="ru-RU" smtClean="0"/>
              <a:pPr>
                <a:defRPr/>
              </a:pPr>
              <a:t>11.07.2018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EF4E4A-A975-4DB5-A50F-BF4B26AB6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D87BC1-4AD3-450A-9B79-53BD1BA2F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6C7169-864E-4BA8-BA9C-4F832E08FE0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77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5E94F-673F-42A0-8343-045EA4BB3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>ВСЕРОССИЙСКИЙ ИНСТИТУТ АГРАРНЫХ ПРОБЛЕМ И ИНФОРМАТИКИ  имени А.А. НИКОНОВА</a:t>
            </a:r>
            <a:br>
              <a:rPr lang="ru-RU" sz="2700" b="1" dirty="0"/>
            </a:b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Вопросы землепользования в сельском хозяйстве по итогам Всероссийской сельскохозяйственной переписи 2016 г.</a:t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81297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705C62-1D05-486C-B607-5B058F0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665" y="249382"/>
            <a:ext cx="9867784" cy="1313411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Меры по улучшению землепользования в сельском хозяйстве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7ADD9B-2257-4AD4-A6E1-9D832E840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451" y="1778925"/>
            <a:ext cx="11321934" cy="445562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Всеобщая инвентаризация земель.</a:t>
            </a:r>
          </a:p>
          <a:p>
            <a:pPr marL="457200" indent="-457200"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Обязательность постановки земельных участков на кадастровый учет.</a:t>
            </a:r>
          </a:p>
          <a:p>
            <a:pPr marL="457200" indent="-457200"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Стимулирование освоения неиспользуемых земель.</a:t>
            </a:r>
          </a:p>
          <a:p>
            <a:pPr marL="457200" indent="-457200"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Увеличение финансирования мелиорации сельскохозяйственных земель.</a:t>
            </a:r>
          </a:p>
          <a:p>
            <a:pPr marL="457200" indent="-457200"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Поддержка покупки минеральных удобрений малыми сельскохозяйственными организациями и фермерами.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C2A80DA-59B3-41D6-B7FD-C432670E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0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xmlns="" id="{B61E72A6-E67A-41FD-BD19-A0BBEEEB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F9AEDC6A-74EF-403E-91C1-3E0278DFF80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xmlns="" id="{055C9CE6-95F4-422C-8F1F-A23471794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989138"/>
            <a:ext cx="8642350" cy="2311400"/>
          </a:xfrm>
          <a:prstGeom prst="roundRect">
            <a:avLst>
              <a:gd name="adj" fmla="val 22901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БЛАГОДАРЮ ЗА ВНИМАНИЕ!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986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0AD17C-BC0E-48A4-B541-43043C2C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2" y="572877"/>
            <a:ext cx="11130708" cy="12449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Используемые сельскохозяйственные угодья и посевная площадь по данным Всероссийских сельскохозяйственных переписей 2006 и 2016, тыс. га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F45DCF7-3FE3-4AF8-A6D5-8A6B736E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1F3E0-462F-4992-B6CD-D39359D6E325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26EFC2D0-EC9F-446B-82D7-FA97A0A08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8839950"/>
              </p:ext>
            </p:extLst>
          </p:nvPr>
        </p:nvGraphicFramePr>
        <p:xfrm>
          <a:off x="517793" y="1894901"/>
          <a:ext cx="1127025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634">
                  <a:extLst>
                    <a:ext uri="{9D8B030D-6E8A-4147-A177-3AD203B41FA5}">
                      <a16:colId xmlns:a16="http://schemas.microsoft.com/office/drawing/2014/main" xmlns="" val="3710995444"/>
                    </a:ext>
                  </a:extLst>
                </a:gridCol>
                <a:gridCol w="2082187">
                  <a:extLst>
                    <a:ext uri="{9D8B030D-6E8A-4147-A177-3AD203B41FA5}">
                      <a16:colId xmlns:a16="http://schemas.microsoft.com/office/drawing/2014/main" xmlns="" val="3378499479"/>
                    </a:ext>
                  </a:extLst>
                </a:gridCol>
                <a:gridCol w="2313543">
                  <a:extLst>
                    <a:ext uri="{9D8B030D-6E8A-4147-A177-3AD203B41FA5}">
                      <a16:colId xmlns:a16="http://schemas.microsoft.com/office/drawing/2014/main" xmlns="" val="570690183"/>
                    </a:ext>
                  </a:extLst>
                </a:gridCol>
                <a:gridCol w="1817783">
                  <a:extLst>
                    <a:ext uri="{9D8B030D-6E8A-4147-A177-3AD203B41FA5}">
                      <a16:colId xmlns:a16="http://schemas.microsoft.com/office/drawing/2014/main" xmlns="" val="369581172"/>
                    </a:ext>
                  </a:extLst>
                </a:gridCol>
                <a:gridCol w="1377107">
                  <a:extLst>
                    <a:ext uri="{9D8B030D-6E8A-4147-A177-3AD203B41FA5}">
                      <a16:colId xmlns:a16="http://schemas.microsoft.com/office/drawing/2014/main" xmlns="" val="2114835415"/>
                    </a:ext>
                  </a:extLst>
                </a:gridCol>
              </a:tblGrid>
              <a:tr h="1417983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/>
                        <a:t>2006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/>
                        <a:t>2016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/>
                        <a:t>2016 к 2006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2717905"/>
                  </a:ext>
                </a:extLst>
              </a:tr>
              <a:tr h="6903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тыс. 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3766666"/>
                  </a:ext>
                </a:extLst>
              </a:tr>
              <a:tr h="1272015">
                <a:tc>
                  <a:txBody>
                    <a:bodyPr/>
                    <a:lstStyle/>
                    <a:p>
                      <a:r>
                        <a:rPr lang="ru-RU" sz="2400" b="1" dirty="0"/>
                        <a:t>Используемые сельскохозяйственные угодья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125480,0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124843,0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- 637,0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99,5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8943338"/>
                  </a:ext>
                </a:extLst>
              </a:tr>
              <a:tr h="1191621">
                <a:tc>
                  <a:txBody>
                    <a:bodyPr/>
                    <a:lstStyle/>
                    <a:p>
                      <a:r>
                        <a:rPr lang="ru-RU" sz="2400" b="1" dirty="0"/>
                        <a:t>Посевная площадь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74857,07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79199,4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4342,33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105,5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405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17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1224" y="190479"/>
            <a:ext cx="8286776" cy="877135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Общая площадь земли, площадь сельскохозяйственных угодий и пашни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среднем на одну организацию (хозяйство)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(гектаров)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953318" y="1429355"/>
          <a:ext cx="8428221" cy="43421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9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94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94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19163"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500" b="1" dirty="0">
                          <a:latin typeface="Arial" pitchFamily="34" charset="0"/>
                          <a:cs typeface="Arial" pitchFamily="34" charset="0"/>
                        </a:rPr>
                        <a:t>Сельскохозяйственные</a:t>
                      </a:r>
                      <a:br>
                        <a:rPr lang="ru-RU" sz="1500" b="1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500" b="1" dirty="0">
                          <a:latin typeface="Arial" pitchFamily="34" charset="0"/>
                          <a:cs typeface="Arial" pitchFamily="34" charset="0"/>
                        </a:rPr>
                        <a:t>организации</a:t>
                      </a:r>
                    </a:p>
                  </a:txBody>
                  <a:tcPr marL="91424" marR="91424" marT="60941" marB="6094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latin typeface="Arial" pitchFamily="34" charset="0"/>
                          <a:cs typeface="Arial" pitchFamily="34" charset="0"/>
                        </a:rPr>
                        <a:t>Крестьянские (фермерские) хозяйства и индивидуальные предприниматели</a:t>
                      </a:r>
                    </a:p>
                    <a:p>
                      <a:pPr algn="ctr"/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marT="60941" marB="6094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latin typeface="Arial" pitchFamily="34" charset="0"/>
                          <a:cs typeface="Arial" pitchFamily="34" charset="0"/>
                        </a:rPr>
                        <a:t>Личные</a:t>
                      </a:r>
                      <a:r>
                        <a:rPr lang="ru-RU" sz="1500" b="1" baseline="0" dirty="0">
                          <a:latin typeface="Arial" pitchFamily="34" charset="0"/>
                          <a:cs typeface="Arial" pitchFamily="34" charset="0"/>
                        </a:rPr>
                        <a:t> подсобные хозяйства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marT="60941" marB="609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9111"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marT="60941" marB="60941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marT="60941" marB="60941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marT="60941" marB="609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1881158" y="2381243"/>
            <a:ext cx="2786082" cy="2691168"/>
            <a:chOff x="357158" y="1500511"/>
            <a:chExt cx="2786082" cy="2018376"/>
          </a:xfrm>
        </p:grpSpPr>
        <p:graphicFrame>
          <p:nvGraphicFramePr>
            <p:cNvPr id="10" name="Диаграмма 9"/>
            <p:cNvGraphicFramePr>
              <a:graphicFrameLocks noChangeAspect="1"/>
            </p:cNvGraphicFramePr>
            <p:nvPr/>
          </p:nvGraphicFramePr>
          <p:xfrm>
            <a:off x="429316" y="1500511"/>
            <a:ext cx="2699531" cy="19897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357158" y="3357326"/>
              <a:ext cx="2786082" cy="161561"/>
            </a:xfrm>
            <a:prstGeom prst="rect">
              <a:avLst/>
            </a:prstGeom>
            <a:noFill/>
          </p:spPr>
          <p:txBody>
            <a:bodyPr wrap="square" lIns="91413" tIns="45706" rIns="91413" bIns="45706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       </a:t>
              </a:r>
              <a:r>
                <a:rPr kumimoji="0" lang="ru-RU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2006    2016        2006    2016        2006    2016         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738678" y="2381243"/>
            <a:ext cx="2714644" cy="2691168"/>
            <a:chOff x="3214678" y="1500511"/>
            <a:chExt cx="2714644" cy="2018376"/>
          </a:xfrm>
        </p:grpSpPr>
        <p:graphicFrame>
          <p:nvGraphicFramePr>
            <p:cNvPr id="12" name="Диаграмма 11"/>
            <p:cNvGraphicFramePr>
              <a:graphicFrameLocks noChangeAspect="1"/>
            </p:cNvGraphicFramePr>
            <p:nvPr/>
          </p:nvGraphicFramePr>
          <p:xfrm>
            <a:off x="3214914" y="1500511"/>
            <a:ext cx="2710329" cy="19977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3214678" y="3357326"/>
              <a:ext cx="2714644" cy="161561"/>
            </a:xfrm>
            <a:prstGeom prst="rect">
              <a:avLst/>
            </a:prstGeom>
            <a:noFill/>
          </p:spPr>
          <p:txBody>
            <a:bodyPr wrap="square" lIns="91413" tIns="45706" rIns="91413" bIns="45706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     </a:t>
              </a:r>
              <a:r>
                <a:rPr kumimoji="0" lang="ru-RU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2006  2016          2006    2016        2006    2016         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7667365" y="2381243"/>
            <a:ext cx="2714917" cy="2691168"/>
            <a:chOff x="6143363" y="1500511"/>
            <a:chExt cx="2714917" cy="2018376"/>
          </a:xfrm>
        </p:grpSpPr>
        <p:graphicFrame>
          <p:nvGraphicFramePr>
            <p:cNvPr id="13" name="Диаграмма 12"/>
            <p:cNvGraphicFramePr>
              <a:graphicFrameLocks noChangeAspect="1"/>
            </p:cNvGraphicFramePr>
            <p:nvPr>
              <p:extLst/>
            </p:nvPr>
          </p:nvGraphicFramePr>
          <p:xfrm>
            <a:off x="6143363" y="1500511"/>
            <a:ext cx="2699531" cy="19897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6143636" y="3357326"/>
              <a:ext cx="2714644" cy="161561"/>
            </a:xfrm>
            <a:prstGeom prst="rect">
              <a:avLst/>
            </a:prstGeom>
            <a:noFill/>
          </p:spPr>
          <p:txBody>
            <a:bodyPr wrap="square" lIns="91413" tIns="45706" rIns="91413" bIns="45706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     </a:t>
              </a:r>
              <a:r>
                <a:rPr kumimoji="0" lang="ru-RU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2006  2016     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ru-RU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  2006 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ru-RU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2016         2006    2016         </a:t>
              </a:r>
            </a:p>
          </p:txBody>
        </p:sp>
      </p:grpSp>
      <p:pic>
        <p:nvPicPr>
          <p:cNvPr id="16" name="Рисунок 15" descr="podlogka.png"/>
          <p:cNvPicPr preferRelativeResize="0"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6378024"/>
            <a:ext cx="9144000" cy="480000"/>
          </a:xfrm>
          <a:prstGeom prst="rect">
            <a:avLst/>
          </a:prstGeom>
        </p:spPr>
      </p:pic>
      <p:pic>
        <p:nvPicPr>
          <p:cNvPr id="21" name="Рисунок 20" descr="Presentation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38284" y="190479"/>
            <a:ext cx="534347" cy="716213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1524000" y="1333485"/>
            <a:ext cx="91440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>
            <p:extLst/>
          </p:nvPr>
        </p:nvGraphicFramePr>
        <p:xfrm>
          <a:off x="3595670" y="5619766"/>
          <a:ext cx="6000792" cy="381003"/>
        </p:xfrm>
        <a:graphic>
          <a:graphicData uri="http://schemas.openxmlformats.org/drawingml/2006/table">
            <a:tbl>
              <a:tblPr/>
              <a:tblGrid>
                <a:gridCol w="1844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5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4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54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1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64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100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398" marR="7398" marT="9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Arial"/>
                        </a:rPr>
                        <a:t>Общая земельная площадь</a:t>
                      </a:r>
                    </a:p>
                  </a:txBody>
                  <a:tcPr marL="7398" marR="7398" marT="9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398" marR="7398" marT="9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Arial"/>
                        </a:rPr>
                        <a:t>Сельскохозяйственные угодья</a:t>
                      </a:r>
                    </a:p>
                  </a:txBody>
                  <a:tcPr marL="7398" marR="7398" marT="9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398" marR="7398" marT="9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1200" b="1" i="0" u="none" strike="noStrike" dirty="0">
                          <a:latin typeface="Arial"/>
                        </a:rPr>
                        <a:t>Пашня</a:t>
                      </a:r>
                    </a:p>
                  </a:txBody>
                  <a:tcPr marL="7398" marR="7398" marT="9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0416000" y="0"/>
            <a:ext cx="252000" cy="28575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44472" y="1"/>
            <a:ext cx="323528" cy="33265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D18CA1-43CB-42D2-BA66-82D40CD3860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0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resentation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8284" y="190479"/>
            <a:ext cx="534347" cy="716213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524000" y="1047733"/>
            <a:ext cx="91440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podlogka.png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6378024"/>
            <a:ext cx="9144000" cy="4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6146" y="2"/>
            <a:ext cx="8071854" cy="584747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Группировка  сельскохозяйственных  организаций 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  размерам  общей  посевной  площади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7240" y="1047733"/>
            <a:ext cx="10001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% от числа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организаций,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имевших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посевную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площадь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19234" y="1027135"/>
            <a:ext cx="7143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% от общей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площади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посевов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90936" y="1068332"/>
            <a:ext cx="9768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% от числа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организаций,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имевших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посевную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площадь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67768" y="1047733"/>
            <a:ext cx="7143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% от общей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площади 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посевов</a:t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561602" y="1904991"/>
            <a:ext cx="4963422" cy="4498807"/>
            <a:chOff x="3037602" y="1357304"/>
            <a:chExt cx="4963422" cy="3374105"/>
          </a:xfrm>
        </p:grpSpPr>
        <p:sp>
          <p:nvSpPr>
            <p:cNvPr id="10" name="TextBox 9"/>
            <p:cNvSpPr txBox="1"/>
            <p:nvPr/>
          </p:nvSpPr>
          <p:spPr>
            <a:xfrm>
              <a:off x="3643306" y="4500576"/>
              <a:ext cx="64294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2006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15140" y="4500576"/>
              <a:ext cx="64294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2016</a:t>
              </a: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3037602" y="1357304"/>
              <a:ext cx="4963422" cy="3304012"/>
              <a:chOff x="0" y="0"/>
              <a:chExt cx="4982473" cy="3213524"/>
            </a:xfrm>
          </p:grpSpPr>
          <p:graphicFrame>
            <p:nvGraphicFramePr>
              <p:cNvPr id="18" name="Диаграмма 17"/>
              <p:cNvGraphicFramePr/>
              <p:nvPr/>
            </p:nvGraphicFramePr>
            <p:xfrm>
              <a:off x="0" y="9524"/>
              <a:ext cx="1944000" cy="320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19" name="Диаграмма 18"/>
              <p:cNvGraphicFramePr/>
              <p:nvPr/>
            </p:nvGraphicFramePr>
            <p:xfrm>
              <a:off x="3038473" y="0"/>
              <a:ext cx="1944000" cy="320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</p:grpSp>
      <p:graphicFrame>
        <p:nvGraphicFramePr>
          <p:cNvPr id="20" name="Таблица 19"/>
          <p:cNvGraphicFramePr>
            <a:graphicFrameLocks noGrp="1"/>
          </p:cNvGraphicFramePr>
          <p:nvPr>
            <p:extLst/>
          </p:nvPr>
        </p:nvGraphicFramePr>
        <p:xfrm>
          <a:off x="2135560" y="2132857"/>
          <a:ext cx="2202808" cy="1663701"/>
        </p:xfrm>
        <a:graphic>
          <a:graphicData uri="http://schemas.openxmlformats.org/drawingml/2006/table">
            <a:tbl>
              <a:tblPr/>
              <a:tblGrid>
                <a:gridCol w="3308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58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1300" b="1" i="0" u="none" strike="noStrike" dirty="0">
                          <a:latin typeface="Arial"/>
                        </a:rPr>
                        <a:t>Посевная площадь, га: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276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Arial"/>
                        </a:rPr>
                        <a:t>  до 500,1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Arial"/>
                        </a:rPr>
                        <a:t>  500,1 – 3000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Arial"/>
                        </a:rPr>
                        <a:t>  3000,1 – 10000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Arial"/>
                        </a:rPr>
                        <a:t>  свыше 10000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10416000" y="0"/>
            <a:ext cx="252000" cy="28575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44472" y="1"/>
            <a:ext cx="323528" cy="33265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D18CA1-43CB-42D2-BA66-82D40CD3860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8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5DCA38-A76F-4275-9BF9-2C370892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Площадь неиспользуемых сельскохозяйственных угодий у объектов переписи в 2016 г., млн га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A605541-EB26-4B64-95FB-77BA077DF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3759043"/>
              </p:ext>
            </p:extLst>
          </p:nvPr>
        </p:nvGraphicFramePr>
        <p:xfrm>
          <a:off x="609599" y="1707614"/>
          <a:ext cx="11112348" cy="4781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0338">
                  <a:extLst>
                    <a:ext uri="{9D8B030D-6E8A-4147-A177-3AD203B41FA5}">
                      <a16:colId xmlns:a16="http://schemas.microsoft.com/office/drawing/2014/main" xmlns="" val="3465298770"/>
                    </a:ext>
                  </a:extLst>
                </a:gridCol>
                <a:gridCol w="3272010">
                  <a:extLst>
                    <a:ext uri="{9D8B030D-6E8A-4147-A177-3AD203B41FA5}">
                      <a16:colId xmlns:a16="http://schemas.microsoft.com/office/drawing/2014/main" xmlns="" val="2609962159"/>
                    </a:ext>
                  </a:extLst>
                </a:gridCol>
              </a:tblGrid>
              <a:tr h="577236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2016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481593"/>
                  </a:ext>
                </a:extLst>
              </a:tr>
              <a:tr h="585253">
                <a:tc>
                  <a:txBody>
                    <a:bodyPr/>
                    <a:lstStyle/>
                    <a:p>
                      <a:r>
                        <a:rPr lang="ru-RU" sz="2800" b="1" dirty="0"/>
                        <a:t>Сельскохозяйственные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10,0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601240"/>
                  </a:ext>
                </a:extLst>
              </a:tr>
              <a:tr h="1010163">
                <a:tc>
                  <a:txBody>
                    <a:bodyPr/>
                    <a:lstStyle/>
                    <a:p>
                      <a:r>
                        <a:rPr lang="ru-RU" sz="2800" b="1" dirty="0"/>
                        <a:t>Крестьянские (фермерские) хозяйства и индивидуальные предприниматели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7698049"/>
                  </a:ext>
                </a:extLst>
              </a:tr>
              <a:tr h="1010163">
                <a:tc>
                  <a:txBody>
                    <a:bodyPr/>
                    <a:lstStyle/>
                    <a:p>
                      <a:r>
                        <a:rPr lang="ru-RU" sz="2800" b="1" dirty="0"/>
                        <a:t>Личные подсобные хозяйства и другие индивидуальные хозяйства граждан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6778952"/>
                  </a:ext>
                </a:extLst>
              </a:tr>
              <a:tr h="1010163">
                <a:tc>
                  <a:txBody>
                    <a:bodyPr/>
                    <a:lstStyle/>
                    <a:p>
                      <a:r>
                        <a:rPr lang="ru-RU" sz="2800" b="1" dirty="0"/>
                        <a:t>Некоммерческие объединения граждан (садоводческие, огороднические, дачные)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8532448"/>
                  </a:ext>
                </a:extLst>
              </a:tr>
              <a:tr h="588345">
                <a:tc>
                  <a:txBody>
                    <a:bodyPr/>
                    <a:lstStyle/>
                    <a:p>
                      <a:r>
                        <a:rPr lang="ru-RU" sz="2800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17,4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8179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80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3AD5F5-127E-42CF-BCDE-25B40D4F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Удельный вес пашни в площади используемых сельскохозяйственных угодий, %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5C2B216-5ED0-4B8A-A4C7-D1CE544A8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8389212"/>
              </p:ext>
            </p:extLst>
          </p:nvPr>
        </p:nvGraphicFramePr>
        <p:xfrm>
          <a:off x="838200" y="1825626"/>
          <a:ext cx="10616738" cy="4960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982">
                  <a:extLst>
                    <a:ext uri="{9D8B030D-6E8A-4147-A177-3AD203B41FA5}">
                      <a16:colId xmlns:a16="http://schemas.microsoft.com/office/drawing/2014/main" xmlns="" val="4169647857"/>
                    </a:ext>
                  </a:extLst>
                </a:gridCol>
                <a:gridCol w="2077848">
                  <a:extLst>
                    <a:ext uri="{9D8B030D-6E8A-4147-A177-3AD203B41FA5}">
                      <a16:colId xmlns:a16="http://schemas.microsoft.com/office/drawing/2014/main" xmlns="" val="3179121616"/>
                    </a:ext>
                  </a:extLst>
                </a:gridCol>
                <a:gridCol w="2550908">
                  <a:extLst>
                    <a:ext uri="{9D8B030D-6E8A-4147-A177-3AD203B41FA5}">
                      <a16:colId xmlns:a16="http://schemas.microsoft.com/office/drawing/2014/main" xmlns="" val="1583704418"/>
                    </a:ext>
                  </a:extLst>
                </a:gridCol>
              </a:tblGrid>
              <a:tr h="717846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2006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2016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xmlns="" val="2132724460"/>
                  </a:ext>
                </a:extLst>
              </a:tr>
              <a:tr h="717846">
                <a:tc>
                  <a:txBody>
                    <a:bodyPr/>
                    <a:lstStyle/>
                    <a:p>
                      <a:r>
                        <a:rPr lang="ru-RU" sz="3600" b="1" dirty="0"/>
                        <a:t>Хозяйства всех категорий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b="1" dirty="0"/>
                        <a:t>81,4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b="1" dirty="0"/>
                        <a:t>75,7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xmlns="" val="682013693"/>
                  </a:ext>
                </a:extLst>
              </a:tr>
              <a:tr h="1239023">
                <a:tc>
                  <a:txBody>
                    <a:bodyPr/>
                    <a:lstStyle/>
                    <a:p>
                      <a:r>
                        <a:rPr lang="ru-RU" sz="3600" b="1" dirty="0"/>
                        <a:t>Сельскохозяйственные организации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b="1" dirty="0"/>
                        <a:t>83,9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b="1" dirty="0"/>
                        <a:t>80,9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xmlns="" val="3894093456"/>
                  </a:ext>
                </a:extLst>
              </a:tr>
              <a:tr h="2208030">
                <a:tc>
                  <a:txBody>
                    <a:bodyPr/>
                    <a:lstStyle/>
                    <a:p>
                      <a:r>
                        <a:rPr lang="ru-RU" sz="3600" b="1" dirty="0"/>
                        <a:t>Крестьянские (фермерские) хозяйства и индивидуальные предприниматели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b="1" dirty="0"/>
                        <a:t>83,3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3600" b="1" dirty="0"/>
                        <a:t>74,0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xmlns="" val="2102100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61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F1D4AF-E1F8-4943-BD64-D76D0F50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Мелиорированные земли, тыс. га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AA4B32A-F8CB-45E4-9FA7-6568963B77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3825" y="1571105"/>
          <a:ext cx="11014362" cy="499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7626">
                  <a:extLst>
                    <a:ext uri="{9D8B030D-6E8A-4147-A177-3AD203B41FA5}">
                      <a16:colId xmlns:a16="http://schemas.microsoft.com/office/drawing/2014/main" xmlns="" val="4201078257"/>
                    </a:ext>
                  </a:extLst>
                </a:gridCol>
                <a:gridCol w="1852120">
                  <a:extLst>
                    <a:ext uri="{9D8B030D-6E8A-4147-A177-3AD203B41FA5}">
                      <a16:colId xmlns:a16="http://schemas.microsoft.com/office/drawing/2014/main" xmlns="" val="1683440030"/>
                    </a:ext>
                  </a:extLst>
                </a:gridCol>
                <a:gridCol w="2787308">
                  <a:extLst>
                    <a:ext uri="{9D8B030D-6E8A-4147-A177-3AD203B41FA5}">
                      <a16:colId xmlns:a16="http://schemas.microsoft.com/office/drawing/2014/main" xmlns="" val="1419618627"/>
                    </a:ext>
                  </a:extLst>
                </a:gridCol>
                <a:gridCol w="2787308">
                  <a:extLst>
                    <a:ext uri="{9D8B030D-6E8A-4147-A177-3AD203B41FA5}">
                      <a16:colId xmlns:a16="http://schemas.microsoft.com/office/drawing/2014/main" xmlns="" val="328714480"/>
                    </a:ext>
                  </a:extLst>
                </a:gridCol>
              </a:tblGrid>
              <a:tr h="587644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2016 -2006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7429446"/>
                  </a:ext>
                </a:extLst>
              </a:tr>
              <a:tr h="1028374">
                <a:tc>
                  <a:txBody>
                    <a:bodyPr/>
                    <a:lstStyle/>
                    <a:p>
                      <a:r>
                        <a:rPr lang="ru-RU" sz="2400" b="1" dirty="0"/>
                        <a:t>Земли с действующей оросительной системой: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3556778"/>
                  </a:ext>
                </a:extLst>
              </a:tr>
              <a:tr h="587889">
                <a:tc>
                  <a:txBody>
                    <a:bodyPr/>
                    <a:lstStyle/>
                    <a:p>
                      <a:r>
                        <a:rPr lang="ru-RU" sz="2400" b="1" dirty="0"/>
                        <a:t>     - </a:t>
                      </a:r>
                      <a:r>
                        <a:rPr lang="ru-RU" sz="2400" b="1" dirty="0" err="1"/>
                        <a:t>сельхозорганизации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810,3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814,9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8809223"/>
                  </a:ext>
                </a:extLst>
              </a:tr>
              <a:tr h="587889">
                <a:tc>
                  <a:txBody>
                    <a:bodyPr/>
                    <a:lstStyle/>
                    <a:p>
                      <a:r>
                        <a:rPr lang="ru-RU" sz="2400" b="1" dirty="0"/>
                        <a:t>     - фермеры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129,0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188,1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59,1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0966270"/>
                  </a:ext>
                </a:extLst>
              </a:tr>
              <a:tr h="1028374">
                <a:tc>
                  <a:txBody>
                    <a:bodyPr/>
                    <a:lstStyle/>
                    <a:p>
                      <a:r>
                        <a:rPr lang="ru-RU" sz="2400" b="1" dirty="0"/>
                        <a:t>Земли с действующей осушительной системой: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5623969"/>
                  </a:ext>
                </a:extLst>
              </a:tr>
              <a:tr h="587889">
                <a:tc>
                  <a:txBody>
                    <a:bodyPr/>
                    <a:lstStyle/>
                    <a:p>
                      <a:r>
                        <a:rPr lang="ru-RU" sz="2400" b="1" dirty="0"/>
                        <a:t>     - </a:t>
                      </a:r>
                      <a:r>
                        <a:rPr lang="ru-RU" sz="2400" b="1" dirty="0" err="1"/>
                        <a:t>сельхозорганизации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1058,9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608,0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- 450,9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7100395"/>
                  </a:ext>
                </a:extLst>
              </a:tr>
              <a:tr h="587889">
                <a:tc>
                  <a:txBody>
                    <a:bodyPr/>
                    <a:lstStyle/>
                    <a:p>
                      <a:r>
                        <a:rPr lang="ru-RU" sz="2400" b="1" dirty="0"/>
                        <a:t>     - фермеры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41,5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59,4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876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94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E2B619-DE89-4605-8CF5-EB0E2143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Удельный вес земель с действующими мелиоративными системами в общей площади пашни, %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74F5B4A-436E-418E-B140-8D37E391A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9605326"/>
              </p:ext>
            </p:extLst>
          </p:nvPr>
        </p:nvGraphicFramePr>
        <p:xfrm>
          <a:off x="838200" y="1825626"/>
          <a:ext cx="10425546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182">
                  <a:extLst>
                    <a:ext uri="{9D8B030D-6E8A-4147-A177-3AD203B41FA5}">
                      <a16:colId xmlns:a16="http://schemas.microsoft.com/office/drawing/2014/main" xmlns="" val="3283831686"/>
                    </a:ext>
                  </a:extLst>
                </a:gridCol>
                <a:gridCol w="3475182">
                  <a:extLst>
                    <a:ext uri="{9D8B030D-6E8A-4147-A177-3AD203B41FA5}">
                      <a16:colId xmlns:a16="http://schemas.microsoft.com/office/drawing/2014/main" xmlns="" val="4199220201"/>
                    </a:ext>
                  </a:extLst>
                </a:gridCol>
                <a:gridCol w="3475182">
                  <a:extLst>
                    <a:ext uri="{9D8B030D-6E8A-4147-A177-3AD203B41FA5}">
                      <a16:colId xmlns:a16="http://schemas.microsoft.com/office/drawing/2014/main" xmlns="" val="2964208867"/>
                    </a:ext>
                  </a:extLst>
                </a:gridCol>
              </a:tblGrid>
              <a:tr h="952506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839371"/>
                  </a:ext>
                </a:extLst>
              </a:tr>
              <a:tr h="1594701">
                <a:tc>
                  <a:txBody>
                    <a:bodyPr/>
                    <a:lstStyle/>
                    <a:p>
                      <a:r>
                        <a:rPr lang="ru-RU" sz="2800" b="1" dirty="0" err="1"/>
                        <a:t>Сельхозорганизации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1165203"/>
                  </a:ext>
                </a:extLst>
              </a:tr>
              <a:tr h="2348643">
                <a:tc>
                  <a:txBody>
                    <a:bodyPr/>
                    <a:lstStyle/>
                    <a:p>
                      <a:r>
                        <a:rPr lang="ru-RU" sz="2800" b="1" dirty="0"/>
                        <a:t>Крестьянские (фермерские) хозяйства и индивидуальные предприниматели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645936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C3D9F52-B8D4-4638-8C1A-E0BA89EC6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9819-E761-4DE8-BA16-97A57039760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1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F606F-DF0A-4E1E-9CE5-1E45574AF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76211"/>
            <a:ext cx="10869976" cy="1498353"/>
          </a:xfrm>
        </p:spPr>
        <p:txBody>
          <a:bodyPr>
            <a:noAutofit/>
          </a:bodyPr>
          <a:lstStyle/>
          <a:p>
            <a:r>
              <a:rPr lang="ru-RU" sz="2400" b="1" dirty="0"/>
              <a:t>Применение минеральных  удобрений  сельскохозяйственными товаропроизводителями </a:t>
            </a:r>
            <a:br>
              <a:rPr lang="ru-RU" sz="2400" b="1" dirty="0"/>
            </a:br>
            <a:r>
              <a:rPr lang="ru-RU" sz="2400" b="1" dirty="0"/>
              <a:t>по данным Всероссийских сельскохозяйственных переписей 2006 г. и 2016 г.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251F951-FA62-438D-8B8C-E602CE836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8727979"/>
              </p:ext>
            </p:extLst>
          </p:nvPr>
        </p:nvGraphicFramePr>
        <p:xfrm>
          <a:off x="330507" y="1762698"/>
          <a:ext cx="11490591" cy="491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1026">
                  <a:extLst>
                    <a:ext uri="{9D8B030D-6E8A-4147-A177-3AD203B41FA5}">
                      <a16:colId xmlns:a16="http://schemas.microsoft.com/office/drawing/2014/main" xmlns="" val="1336520977"/>
                    </a:ext>
                  </a:extLst>
                </a:gridCol>
                <a:gridCol w="1215350">
                  <a:extLst>
                    <a:ext uri="{9D8B030D-6E8A-4147-A177-3AD203B41FA5}">
                      <a16:colId xmlns:a16="http://schemas.microsoft.com/office/drawing/2014/main" xmlns="" val="273352043"/>
                    </a:ext>
                  </a:extLst>
                </a:gridCol>
                <a:gridCol w="1292692">
                  <a:extLst>
                    <a:ext uri="{9D8B030D-6E8A-4147-A177-3AD203B41FA5}">
                      <a16:colId xmlns:a16="http://schemas.microsoft.com/office/drawing/2014/main" xmlns="" val="3652593293"/>
                    </a:ext>
                  </a:extLst>
                </a:gridCol>
                <a:gridCol w="1425276">
                  <a:extLst>
                    <a:ext uri="{9D8B030D-6E8A-4147-A177-3AD203B41FA5}">
                      <a16:colId xmlns:a16="http://schemas.microsoft.com/office/drawing/2014/main" xmlns="" val="4247337601"/>
                    </a:ext>
                  </a:extLst>
                </a:gridCol>
                <a:gridCol w="1646247">
                  <a:extLst>
                    <a:ext uri="{9D8B030D-6E8A-4147-A177-3AD203B41FA5}">
                      <a16:colId xmlns:a16="http://schemas.microsoft.com/office/drawing/2014/main" xmlns="" val="4260917756"/>
                    </a:ext>
                  </a:extLst>
                </a:gridCol>
              </a:tblGrid>
              <a:tr h="2050743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dirty="0"/>
                        <a:t>Сельхоз –</a:t>
                      </a:r>
                    </a:p>
                    <a:p>
                      <a:r>
                        <a:rPr lang="ru-RU" sz="2800" dirty="0"/>
                        <a:t>организации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dirty="0"/>
                        <a:t>Крестьянские (фермерские) хозяйства и индивидуальные предприниматели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5472327"/>
                  </a:ext>
                </a:extLst>
              </a:tr>
              <a:tr h="477570"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9675068"/>
                  </a:ext>
                </a:extLst>
              </a:tr>
              <a:tr h="2175891">
                <a:tc>
                  <a:txBody>
                    <a:bodyPr/>
                    <a:lstStyle/>
                    <a:p>
                      <a:r>
                        <a:rPr lang="ru-RU" sz="2800" b="1" dirty="0"/>
                        <a:t>Удельный вес сельскохозяйственных угодий, удобренных минеральными удобрениями,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  <a:p>
                      <a:endParaRPr lang="ru-RU" sz="2800" b="1" dirty="0"/>
                    </a:p>
                    <a:p>
                      <a:r>
                        <a:rPr lang="ru-RU" sz="2800" b="1" dirty="0"/>
                        <a:t>13,7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  <a:p>
                      <a:endParaRPr lang="ru-RU" sz="2800" b="1" dirty="0"/>
                    </a:p>
                    <a:p>
                      <a:r>
                        <a:rPr lang="ru-RU" sz="2800" b="1" dirty="0"/>
                        <a:t>28,1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  <a:p>
                      <a:endParaRPr lang="ru-RU" sz="2800" b="1" dirty="0"/>
                    </a:p>
                    <a:p>
                      <a:r>
                        <a:rPr lang="ru-RU" sz="2800" b="1" dirty="0"/>
                        <a:t>11,5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  <a:p>
                      <a:endParaRPr lang="ru-RU" sz="2800" b="1" dirty="0"/>
                    </a:p>
                    <a:p>
                      <a:r>
                        <a:rPr lang="ru-RU" sz="2800" b="1" dirty="0"/>
                        <a:t>17,8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775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83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382</Words>
  <Application>Microsoft Office PowerPoint</Application>
  <PresentationFormat>Произвольный</PresentationFormat>
  <Paragraphs>149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Исполнительная</vt:lpstr>
      <vt:lpstr>Тема Office</vt:lpstr>
      <vt:lpstr> ВСЕРОССИЙСКИЙ ИНСТИТУТ АГРАРНЫХ ПРОБЛЕМ И ИНФОРМАТИКИ  имени А.А. НИКОНОВА      Вопросы землепользования в сельском хозяйстве по итогам Всероссийской сельскохозяйственной переписи 2016 г. </vt:lpstr>
      <vt:lpstr>Используемые сельскохозяйственные угодья и посевная площадь по данным Всероссийских сельскохозяйственных переписей 2006 и 2016, тыс. га </vt:lpstr>
      <vt:lpstr>Слайд 3</vt:lpstr>
      <vt:lpstr>Слайд 4</vt:lpstr>
      <vt:lpstr>Площадь неиспользуемых сельскохозяйственных угодий у объектов переписи в 2016 г., млн га</vt:lpstr>
      <vt:lpstr>Удельный вес пашни в площади используемых сельскохозяйственных угодий, %</vt:lpstr>
      <vt:lpstr>Мелиорированные земли, тыс. га</vt:lpstr>
      <vt:lpstr>Удельный вес земель с действующими мелиоративными системами в общей площади пашни, %</vt:lpstr>
      <vt:lpstr>Применение минеральных  удобрений  сельскохозяйственными товаропроизводителями  по данным Всероссийских сельскохозяйственных переписей 2006 г. и 2016 г. </vt:lpstr>
      <vt:lpstr>Меры по улучшению землепользования в сельском хозяйстве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ИНСТИТУТ АГРАРНЫХ ПРОБЛЕМ И ИНФОРМАТИКИ  имени А.А. НИКОНОВА  О проблемах землепользования в сельском хозяйстве по результатам Всеросссийской сельскохозяйственной переписи 2016 г. </dc:title>
  <dc:creator>User</dc:creator>
  <cp:lastModifiedBy>User</cp:lastModifiedBy>
  <cp:revision>57</cp:revision>
  <dcterms:created xsi:type="dcterms:W3CDTF">2017-12-08T00:49:42Z</dcterms:created>
  <dcterms:modified xsi:type="dcterms:W3CDTF">2018-07-11T06:34:01Z</dcterms:modified>
</cp:coreProperties>
</file>